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8" r:id="rId10"/>
    <p:sldId id="263" r:id="rId11"/>
    <p:sldId id="265" r:id="rId12"/>
    <p:sldId id="266"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409778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185148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98594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410710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277548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9723922-4F36-447C-A184-9B3EA358A465}"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22290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9723922-4F36-447C-A184-9B3EA358A465}" type="datetimeFigureOut">
              <a:rPr lang="nl-NL" smtClean="0"/>
              <a:t>22-3-2017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98651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9723922-4F36-447C-A184-9B3EA358A465}" type="datetimeFigureOut">
              <a:rPr lang="nl-NL" smtClean="0"/>
              <a:t>22-3-2017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416983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723922-4F36-447C-A184-9B3EA358A465}" type="datetimeFigureOut">
              <a:rPr lang="nl-NL" smtClean="0"/>
              <a:t>22-3-2017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369144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9723922-4F36-447C-A184-9B3EA358A465}"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318237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9723922-4F36-447C-A184-9B3EA358A465}"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FB56EB-EBD2-4AB4-97FD-A48F62F55E4A}" type="slidenum">
              <a:rPr lang="nl-NL" smtClean="0"/>
              <a:t>‹nr.›</a:t>
            </a:fld>
            <a:endParaRPr lang="nl-NL"/>
          </a:p>
        </p:txBody>
      </p:sp>
    </p:spTree>
    <p:extLst>
      <p:ext uri="{BB962C8B-B14F-4D97-AF65-F5344CB8AC3E}">
        <p14:creationId xmlns:p14="http://schemas.microsoft.com/office/powerpoint/2010/main" val="279592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23922-4F36-447C-A184-9B3EA358A465}" type="datetimeFigureOut">
              <a:rPr lang="nl-NL" smtClean="0"/>
              <a:t>22-3-2017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B56EB-EBD2-4AB4-97FD-A48F62F55E4A}" type="slidenum">
              <a:rPr lang="nl-NL" smtClean="0"/>
              <a:t>‹nr.›</a:t>
            </a:fld>
            <a:endParaRPr lang="nl-NL"/>
          </a:p>
        </p:txBody>
      </p:sp>
    </p:spTree>
    <p:extLst>
      <p:ext uri="{BB962C8B-B14F-4D97-AF65-F5344CB8AC3E}">
        <p14:creationId xmlns:p14="http://schemas.microsoft.com/office/powerpoint/2010/main" val="3094133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3aStVzuksG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Maatschappelijke zorg 2</a:t>
            </a:r>
          </a:p>
        </p:txBody>
      </p:sp>
      <p:sp>
        <p:nvSpPr>
          <p:cNvPr id="3" name="Ondertitel 2"/>
          <p:cNvSpPr>
            <a:spLocks noGrp="1"/>
          </p:cNvSpPr>
          <p:nvPr>
            <p:ph type="subTitle" idx="1"/>
          </p:nvPr>
        </p:nvSpPr>
        <p:spPr/>
        <p:txBody>
          <a:bodyPr/>
          <a:lstStyle/>
          <a:p>
            <a:r>
              <a:rPr lang="nl-NL" dirty="0"/>
              <a:t>DSM ziekte en </a:t>
            </a:r>
          </a:p>
          <a:p>
            <a:r>
              <a:rPr lang="nl-NL" dirty="0"/>
              <a:t>stoornissen van cliënten</a:t>
            </a:r>
          </a:p>
          <a:p>
            <a:r>
              <a:rPr lang="nl-NL" dirty="0"/>
              <a:t>Autismespectrumstoornis /leerstoornissen 1.1/1.2</a:t>
            </a:r>
          </a:p>
          <a:p>
            <a:endParaRPr lang="nl-NL" dirty="0"/>
          </a:p>
        </p:txBody>
      </p:sp>
    </p:spTree>
    <p:extLst>
      <p:ext uri="{BB962C8B-B14F-4D97-AF65-F5344CB8AC3E}">
        <p14:creationId xmlns:p14="http://schemas.microsoft.com/office/powerpoint/2010/main" val="128351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solidFill>
                  <a:prstClr val="black"/>
                </a:solidFill>
                <a:latin typeface="Calibri" panose="020F0502020204030204"/>
                <a:ea typeface="+mn-ea"/>
                <a:cs typeface="+mn-cs"/>
              </a:rPr>
              <a:t>Dyscalculie</a:t>
            </a:r>
            <a:endParaRPr lang="nl-NL" dirty="0"/>
          </a:p>
        </p:txBody>
      </p:sp>
      <p:sp>
        <p:nvSpPr>
          <p:cNvPr id="3" name="Tijdelijke aanduiding voor inhoud 2"/>
          <p:cNvSpPr>
            <a:spLocks noGrp="1"/>
          </p:cNvSpPr>
          <p:nvPr>
            <p:ph idx="1"/>
          </p:nvPr>
        </p:nvSpPr>
        <p:spPr/>
        <p:txBody>
          <a:bodyPr/>
          <a:lstStyle/>
          <a:p>
            <a:r>
              <a:rPr lang="nl-NL" dirty="0"/>
              <a:t>Problemen met een het aanleren en vlot toepassen van rekenvaardigheden.</a:t>
            </a:r>
          </a:p>
          <a:p>
            <a:endParaRPr lang="nl-NL" dirty="0"/>
          </a:p>
          <a:p>
            <a:r>
              <a:rPr lang="nl-NL" dirty="0"/>
              <a:t>Het rekenen gaat niet automatisch,</a:t>
            </a:r>
          </a:p>
          <a:p>
            <a:r>
              <a:rPr lang="nl-NL" dirty="0"/>
              <a:t>Trage in de uitwerking van een opgave,</a:t>
            </a:r>
          </a:p>
          <a:p>
            <a:r>
              <a:rPr lang="nl-NL" dirty="0"/>
              <a:t>Volksmond rekenprobleem.</a:t>
            </a:r>
          </a:p>
          <a:p>
            <a:endParaRPr lang="nl-NL" dirty="0"/>
          </a:p>
          <a:p>
            <a:endParaRPr lang="nl-NL" dirty="0"/>
          </a:p>
        </p:txBody>
      </p:sp>
      <p:pic>
        <p:nvPicPr>
          <p:cNvPr id="4" name="Afbeelding 3"/>
          <p:cNvPicPr>
            <a:picLocks noChangeAspect="1"/>
          </p:cNvPicPr>
          <p:nvPr/>
        </p:nvPicPr>
        <p:blipFill>
          <a:blip r:embed="rId2"/>
          <a:stretch>
            <a:fillRect/>
          </a:stretch>
        </p:blipFill>
        <p:spPr>
          <a:xfrm>
            <a:off x="5303520" y="4482329"/>
            <a:ext cx="6050280" cy="1694634"/>
          </a:xfrm>
          <a:prstGeom prst="rect">
            <a:avLst/>
          </a:prstGeom>
        </p:spPr>
      </p:pic>
    </p:spTree>
    <p:extLst>
      <p:ext uri="{BB962C8B-B14F-4D97-AF65-F5344CB8AC3E}">
        <p14:creationId xmlns:p14="http://schemas.microsoft.com/office/powerpoint/2010/main" val="315643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prstClr val="black"/>
                </a:solidFill>
              </a:rPr>
              <a:t>Dyslexie</a:t>
            </a:r>
            <a:endParaRPr lang="nl-NL" dirty="0"/>
          </a:p>
        </p:txBody>
      </p:sp>
      <p:sp>
        <p:nvSpPr>
          <p:cNvPr id="3" name="Tijdelijke aanduiding voor inhoud 2"/>
          <p:cNvSpPr>
            <a:spLocks noGrp="1"/>
          </p:cNvSpPr>
          <p:nvPr>
            <p:ph idx="1"/>
          </p:nvPr>
        </p:nvSpPr>
        <p:spPr/>
        <p:txBody>
          <a:bodyPr/>
          <a:lstStyle/>
          <a:p>
            <a:r>
              <a:rPr lang="nl-NL" b="1" dirty="0"/>
              <a:t>Dyslexie</a:t>
            </a:r>
            <a:r>
              <a:rPr lang="nl-NL" dirty="0"/>
              <a:t> is een stoornis die gekenmerkt wordt door een hardnekkig probleem met het aanleren en het accuraat en/of vlot toepassen van het lezen en/of het spellen op woordniveau. </a:t>
            </a:r>
          </a:p>
          <a:p>
            <a:endParaRPr lang="nl-NL" dirty="0"/>
          </a:p>
          <a:p>
            <a:r>
              <a:rPr lang="nl-NL" dirty="0"/>
              <a:t>Het vaststellen van de diagnose gebeurt op grond van objectief waarneembare kenmerken.</a:t>
            </a:r>
          </a:p>
          <a:p>
            <a:endParaRPr lang="nl-NL" dirty="0"/>
          </a:p>
          <a:p>
            <a:r>
              <a:rPr lang="nl-NL" dirty="0"/>
              <a:t>Volksmond leesproblemen.</a:t>
            </a:r>
          </a:p>
        </p:txBody>
      </p:sp>
    </p:spTree>
    <p:extLst>
      <p:ext uri="{BB962C8B-B14F-4D97-AF65-F5344CB8AC3E}">
        <p14:creationId xmlns:p14="http://schemas.microsoft.com/office/powerpoint/2010/main" val="409695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prstClr val="black"/>
                </a:solidFill>
              </a:rPr>
              <a:t>Dysorthografie</a:t>
            </a:r>
            <a:endParaRPr lang="nl-NL" dirty="0"/>
          </a:p>
        </p:txBody>
      </p:sp>
      <p:sp>
        <p:nvSpPr>
          <p:cNvPr id="3" name="Tijdelijke aanduiding voor inhoud 2"/>
          <p:cNvSpPr>
            <a:spLocks noGrp="1"/>
          </p:cNvSpPr>
          <p:nvPr>
            <p:ph idx="1"/>
          </p:nvPr>
        </p:nvSpPr>
        <p:spPr/>
        <p:txBody>
          <a:bodyPr/>
          <a:lstStyle/>
          <a:p>
            <a:r>
              <a:rPr lang="nl-NL" b="1" dirty="0"/>
              <a:t>Dysorthografie</a:t>
            </a:r>
            <a:r>
              <a:rPr lang="nl-NL" dirty="0"/>
              <a:t> is een spellingsprobleem. </a:t>
            </a:r>
          </a:p>
          <a:p>
            <a:r>
              <a:rPr lang="nl-NL" dirty="0"/>
              <a:t>Kinderen met </a:t>
            </a:r>
            <a:r>
              <a:rPr lang="nl-NL" b="1" dirty="0"/>
              <a:t>dysorthografie</a:t>
            </a:r>
            <a:r>
              <a:rPr lang="nl-NL" dirty="0"/>
              <a:t> hebben veel moeite om foutloos te schrijven. </a:t>
            </a:r>
          </a:p>
          <a:p>
            <a:r>
              <a:rPr lang="nl-NL" dirty="0"/>
              <a:t>Het lukt hen niet verschillende schrijfstrategieën aan te leren en eigen te maken. </a:t>
            </a:r>
          </a:p>
          <a:p>
            <a:r>
              <a:rPr lang="nl-NL" dirty="0"/>
              <a:t>In principe zijn de kinderen er wel toe in staat; ze horen en zien goed en hebben geen spraakprobleem of leerachterstand.</a:t>
            </a:r>
          </a:p>
        </p:txBody>
      </p:sp>
    </p:spTree>
    <p:extLst>
      <p:ext uri="{BB962C8B-B14F-4D97-AF65-F5344CB8AC3E}">
        <p14:creationId xmlns:p14="http://schemas.microsoft.com/office/powerpoint/2010/main" val="151287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Bekende Mensen Met </a:t>
            </a:r>
            <a:r>
              <a:rPr lang="nl-NL" dirty="0">
                <a:solidFill>
                  <a:prstClr val="black"/>
                </a:solidFill>
              </a:rPr>
              <a:t>Leerstoornissen</a:t>
            </a:r>
            <a:r>
              <a:rPr lang="nl-NL" dirty="0"/>
              <a:t> </a:t>
            </a:r>
          </a:p>
        </p:txBody>
      </p:sp>
      <p:sp>
        <p:nvSpPr>
          <p:cNvPr id="5" name="Tijdelijke aanduiding voor inhoud 4"/>
          <p:cNvSpPr>
            <a:spLocks noGrp="1"/>
          </p:cNvSpPr>
          <p:nvPr>
            <p:ph idx="1"/>
          </p:nvPr>
        </p:nvSpPr>
        <p:spPr/>
        <p:txBody>
          <a:bodyPr>
            <a:normAutofit fontScale="70000" lnSpcReduction="20000"/>
          </a:bodyPr>
          <a:lstStyle/>
          <a:p>
            <a:r>
              <a:rPr lang="nl-NL" b="1" dirty="0"/>
              <a:t>Leonardo </a:t>
            </a:r>
            <a:r>
              <a:rPr lang="nl-NL" b="1" dirty="0" err="1"/>
              <a:t>DaVinci</a:t>
            </a:r>
            <a:r>
              <a:rPr lang="nl-NL" b="1" dirty="0"/>
              <a:t> (1452 – 1519)</a:t>
            </a:r>
          </a:p>
          <a:p>
            <a:r>
              <a:rPr lang="pt-BR" b="1" dirty="0"/>
              <a:t>Wolfgang Amadeus Mozart (1756 – 1791)</a:t>
            </a:r>
          </a:p>
          <a:p>
            <a:r>
              <a:rPr lang="nl-NL" b="1" dirty="0"/>
              <a:t>Albert Einstein (1879 – 1955)</a:t>
            </a:r>
          </a:p>
          <a:p>
            <a:r>
              <a:rPr lang="nl-NL" b="1" dirty="0"/>
              <a:t>Pablo Picasso (1881 – 1973)</a:t>
            </a:r>
          </a:p>
          <a:p>
            <a:r>
              <a:rPr lang="nl-NL" b="1" dirty="0"/>
              <a:t>John Lennon (1940 – 1980)</a:t>
            </a:r>
          </a:p>
          <a:p>
            <a:r>
              <a:rPr lang="nl-NL" b="1" dirty="0" err="1"/>
              <a:t>Muhammed</a:t>
            </a:r>
            <a:r>
              <a:rPr lang="nl-NL" b="1" dirty="0"/>
              <a:t> Ali (1942)</a:t>
            </a:r>
          </a:p>
          <a:p>
            <a:r>
              <a:rPr lang="nl-NL" b="1" dirty="0"/>
              <a:t>Steven Spielberg (1946)</a:t>
            </a:r>
          </a:p>
          <a:p>
            <a:r>
              <a:rPr lang="nl-NL" b="1" dirty="0"/>
              <a:t>Wubbo Ockels (1946 – 2014)</a:t>
            </a:r>
          </a:p>
          <a:p>
            <a:r>
              <a:rPr lang="nl-NL" b="1" dirty="0"/>
              <a:t>Tom Cruise (1962)</a:t>
            </a:r>
          </a:p>
          <a:p>
            <a:r>
              <a:rPr lang="nl-NL" b="1" dirty="0"/>
              <a:t>Robbie Williams (1974)</a:t>
            </a:r>
          </a:p>
          <a:p>
            <a:r>
              <a:rPr lang="nl-NL" b="1" dirty="0"/>
              <a:t>Jamie Oliver (1975)</a:t>
            </a:r>
            <a:br>
              <a:rPr lang="nl-NL" dirty="0"/>
            </a:br>
            <a:br>
              <a:rPr lang="nl-NL" dirty="0"/>
            </a:br>
            <a:br>
              <a:rPr lang="nl-NL" dirty="0"/>
            </a:br>
            <a:endParaRPr lang="pt-BR" dirty="0"/>
          </a:p>
        </p:txBody>
      </p:sp>
      <p:pic>
        <p:nvPicPr>
          <p:cNvPr id="6" name="Afbeelding 5"/>
          <p:cNvPicPr>
            <a:picLocks noChangeAspect="1"/>
          </p:cNvPicPr>
          <p:nvPr/>
        </p:nvPicPr>
        <p:blipFill>
          <a:blip r:embed="rId2"/>
          <a:stretch>
            <a:fillRect/>
          </a:stretch>
        </p:blipFill>
        <p:spPr>
          <a:xfrm>
            <a:off x="5852161" y="1825625"/>
            <a:ext cx="3771754" cy="3771754"/>
          </a:xfrm>
          <a:prstGeom prst="rect">
            <a:avLst/>
          </a:prstGeom>
        </p:spPr>
      </p:pic>
    </p:spTree>
    <p:extLst>
      <p:ext uri="{BB962C8B-B14F-4D97-AF65-F5344CB8AC3E}">
        <p14:creationId xmlns:p14="http://schemas.microsoft.com/office/powerpoint/2010/main" val="114308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Autismespectrumstoornis (ASS)</a:t>
            </a:r>
            <a:br>
              <a:rPr lang="nl-NL" dirty="0"/>
            </a:br>
            <a:endParaRPr lang="nl-NL" dirty="0"/>
          </a:p>
        </p:txBody>
      </p:sp>
      <p:sp>
        <p:nvSpPr>
          <p:cNvPr id="3" name="Tijdelijke aanduiding voor inhoud 2"/>
          <p:cNvSpPr>
            <a:spLocks noGrp="1"/>
          </p:cNvSpPr>
          <p:nvPr>
            <p:ph idx="1"/>
          </p:nvPr>
        </p:nvSpPr>
        <p:spPr/>
        <p:txBody>
          <a:bodyPr>
            <a:normAutofit/>
          </a:bodyPr>
          <a:lstStyle/>
          <a:p>
            <a:pPr marL="0" indent="0" algn="just">
              <a:buNone/>
            </a:pPr>
            <a:endParaRPr lang="nl-NL" b="0" i="0" dirty="0">
              <a:solidFill>
                <a:srgbClr val="555555"/>
              </a:solidFill>
              <a:effectLst/>
              <a:latin typeface="Tahoma" panose="020B0604030504040204" pitchFamily="34" charset="0"/>
            </a:endParaRPr>
          </a:p>
          <a:p>
            <a:r>
              <a:rPr lang="nl-NL" sz="2000" dirty="0"/>
              <a:t>Personen met ASS hebben grote moeite met het zich inleven in de gedachten, </a:t>
            </a:r>
          </a:p>
          <a:p>
            <a:r>
              <a:rPr lang="nl-NL" sz="2000" dirty="0"/>
              <a:t>de gevoelens en de intenties van anderen en kunnen daardoor ook moeilijk anticiperen op wat een ander denkt, voelt of wenst. </a:t>
            </a:r>
          </a:p>
          <a:p>
            <a:r>
              <a:rPr lang="nl-NL" sz="2000" dirty="0"/>
              <a:t>Vanuit hun autisme is het voor hen moeilijk om de steeds veranderende betekenissen in onze maatschappij te begrijpen, aan te voelen en er adequaat op te reageren. </a:t>
            </a:r>
          </a:p>
          <a:p>
            <a:r>
              <a:rPr lang="nl-NL" sz="2000" dirty="0"/>
              <a:t>Het gevolg van deze beperkingen in de sociale interactie is dat een persoon met ASS in sociaal opzicht vaak ‘botst’.</a:t>
            </a:r>
          </a:p>
          <a:p>
            <a:endParaRPr lang="nl-NL" sz="2000" dirty="0"/>
          </a:p>
          <a:p>
            <a:r>
              <a:rPr lang="nl-NL" sz="2000" dirty="0">
                <a:hlinkClick r:id="rId2"/>
              </a:rPr>
              <a:t>https://youtu.be/3aStVzuksGg</a:t>
            </a:r>
            <a:endParaRPr lang="nl-NL" sz="2000" dirty="0"/>
          </a:p>
          <a:p>
            <a:endParaRPr lang="nl-NL" sz="2000" dirty="0"/>
          </a:p>
        </p:txBody>
      </p:sp>
    </p:spTree>
    <p:extLst>
      <p:ext uri="{BB962C8B-B14F-4D97-AF65-F5344CB8AC3E}">
        <p14:creationId xmlns:p14="http://schemas.microsoft.com/office/powerpoint/2010/main" val="27108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555555"/>
                </a:solidFill>
                <a:latin typeface="Tahoma" panose="020B0604030504040204" pitchFamily="34" charset="0"/>
              </a:rPr>
              <a:t>We onderscheiden vier subtypes op dit vlak</a:t>
            </a:r>
            <a:endParaRPr lang="nl-NL" dirty="0"/>
          </a:p>
        </p:txBody>
      </p:sp>
      <p:sp>
        <p:nvSpPr>
          <p:cNvPr id="3" name="Tijdelijke aanduiding voor inhoud 2"/>
          <p:cNvSpPr>
            <a:spLocks noGrp="1"/>
          </p:cNvSpPr>
          <p:nvPr>
            <p:ph idx="1"/>
          </p:nvPr>
        </p:nvSpPr>
        <p:spPr/>
        <p:txBody>
          <a:bodyPr/>
          <a:lstStyle/>
          <a:p>
            <a:pPr marL="0" lvl="0" indent="0" algn="just">
              <a:buNone/>
            </a:pPr>
            <a:r>
              <a:rPr lang="nl-NL" sz="1500" dirty="0">
                <a:solidFill>
                  <a:srgbClr val="555555"/>
                </a:solidFill>
                <a:latin typeface="Tahoma" panose="020B0604030504040204" pitchFamily="34" charset="0"/>
              </a:rPr>
              <a:t>1. De persoon die </a:t>
            </a:r>
            <a:r>
              <a:rPr lang="nl-NL" sz="1500" b="1" dirty="0">
                <a:solidFill>
                  <a:srgbClr val="555555"/>
                </a:solidFill>
                <a:latin typeface="Tahoma" panose="020B0604030504040204" pitchFamily="34" charset="0"/>
              </a:rPr>
              <a:t>‘</a:t>
            </a:r>
            <a:r>
              <a:rPr lang="nl-NL" sz="1500" b="1" dirty="0" err="1">
                <a:solidFill>
                  <a:srgbClr val="555555"/>
                </a:solidFill>
                <a:latin typeface="Tahoma" panose="020B0604030504040204" pitchFamily="34" charset="0"/>
              </a:rPr>
              <a:t>aloof</a:t>
            </a:r>
            <a:r>
              <a:rPr lang="nl-NL" sz="1500" b="1" dirty="0">
                <a:solidFill>
                  <a:srgbClr val="555555"/>
                </a:solidFill>
                <a:latin typeface="Tahoma" panose="020B0604030504040204" pitchFamily="34" charset="0"/>
              </a:rPr>
              <a:t>’</a:t>
            </a:r>
            <a:r>
              <a:rPr lang="nl-NL" sz="1500" dirty="0">
                <a:solidFill>
                  <a:srgbClr val="555555"/>
                </a:solidFill>
                <a:latin typeface="Tahoma" panose="020B0604030504040204" pitchFamily="34" charset="0"/>
              </a:rPr>
              <a:t> of afzijdig is, sluit zich af voor contact met anderen en wordt snel onrustig en overprikkeld wanneer de omgeving contact zoekt. Vaak zijn intelligentie en taalgebruik nauwelijks of sterk vertraagd ontwikkeld.</a:t>
            </a:r>
          </a:p>
          <a:p>
            <a:pPr marL="0" lvl="0" indent="0" algn="just">
              <a:buNone/>
            </a:pPr>
            <a:r>
              <a:rPr lang="nl-NL" sz="1500" dirty="0">
                <a:solidFill>
                  <a:srgbClr val="555555"/>
                </a:solidFill>
                <a:latin typeface="Tahoma" panose="020B0604030504040204" pitchFamily="34" charset="0"/>
              </a:rPr>
              <a:t>2. De </a:t>
            </a:r>
            <a:r>
              <a:rPr lang="nl-NL" sz="1500" b="1" dirty="0">
                <a:solidFill>
                  <a:srgbClr val="555555"/>
                </a:solidFill>
                <a:latin typeface="Tahoma" panose="020B0604030504040204" pitchFamily="34" charset="0"/>
              </a:rPr>
              <a:t>passieve</a:t>
            </a:r>
            <a:r>
              <a:rPr lang="nl-NL" sz="1500" dirty="0">
                <a:solidFill>
                  <a:srgbClr val="555555"/>
                </a:solidFill>
                <a:latin typeface="Tahoma" panose="020B0604030504040204" pitchFamily="34" charset="0"/>
              </a:rPr>
              <a:t> persoon maakt geen spontaan contact met anderen, hoewel hij vaak wel openstaat voor toenadering. Hij kan geactiveerd worden maar zal dat nooit uit zichzelf doen. Deze houding wordt vaak niet of te laat herkend als ASS-kenmerk.</a:t>
            </a:r>
          </a:p>
          <a:p>
            <a:pPr marL="0" lvl="0" indent="0" algn="just">
              <a:buNone/>
            </a:pPr>
            <a:r>
              <a:rPr lang="nl-NL" sz="1500" dirty="0">
                <a:solidFill>
                  <a:srgbClr val="555555"/>
                </a:solidFill>
                <a:latin typeface="Tahoma" panose="020B0604030504040204" pitchFamily="34" charset="0"/>
              </a:rPr>
              <a:t>3. De persoon die zich </a:t>
            </a:r>
            <a:r>
              <a:rPr lang="nl-NL" sz="1500" b="1" dirty="0">
                <a:solidFill>
                  <a:srgbClr val="555555"/>
                </a:solidFill>
                <a:latin typeface="Tahoma" panose="020B0604030504040204" pitchFamily="34" charset="0"/>
              </a:rPr>
              <a:t>‘</a:t>
            </a:r>
            <a:r>
              <a:rPr lang="nl-NL" sz="1500" b="1" dirty="0" err="1">
                <a:solidFill>
                  <a:srgbClr val="555555"/>
                </a:solidFill>
                <a:latin typeface="Tahoma" panose="020B0604030504040204" pitchFamily="34" charset="0"/>
              </a:rPr>
              <a:t>active</a:t>
            </a:r>
            <a:r>
              <a:rPr lang="nl-NL" sz="1500" b="1" dirty="0">
                <a:solidFill>
                  <a:srgbClr val="555555"/>
                </a:solidFill>
                <a:latin typeface="Tahoma" panose="020B0604030504040204" pitchFamily="34" charset="0"/>
              </a:rPr>
              <a:t> but </a:t>
            </a:r>
            <a:r>
              <a:rPr lang="nl-NL" sz="1500" b="1" dirty="0" err="1">
                <a:solidFill>
                  <a:srgbClr val="555555"/>
                </a:solidFill>
                <a:latin typeface="Tahoma" panose="020B0604030504040204" pitchFamily="34" charset="0"/>
              </a:rPr>
              <a:t>odd</a:t>
            </a:r>
            <a:r>
              <a:rPr lang="nl-NL" sz="1500" b="1" dirty="0">
                <a:solidFill>
                  <a:srgbClr val="555555"/>
                </a:solidFill>
                <a:latin typeface="Tahoma" panose="020B0604030504040204" pitchFamily="34" charset="0"/>
              </a:rPr>
              <a:t>’</a:t>
            </a:r>
            <a:r>
              <a:rPr lang="nl-NL" sz="1500" dirty="0">
                <a:solidFill>
                  <a:srgbClr val="555555"/>
                </a:solidFill>
                <a:latin typeface="Tahoma" panose="020B0604030504040204" pitchFamily="34" charset="0"/>
              </a:rPr>
              <a:t> (actief maar bizar) gedraagt, gaat wel spontaan in interactie met zijn omgeving, maar op een naïeve en soms storende manier, en steeds uitsluitend vanuit zijn eigen beleving en interesses. Hij stelt bv. ongepaste vragen en is niet geïnteresseerd in het antwoord. De wederkerigheid en belangstelling voor anderen ontbreekt aan de interactie, wat met name het contact met leeftijdgenoten moeilijk maakt (afwijzing, pesten). Ook dit gedrag wordt vaak niet of te laat herkend als ASS-kenmerk.</a:t>
            </a:r>
          </a:p>
          <a:p>
            <a:pPr marL="0" lvl="0" indent="0" algn="just">
              <a:buNone/>
            </a:pPr>
            <a:r>
              <a:rPr lang="nl-NL" sz="1500" dirty="0">
                <a:solidFill>
                  <a:srgbClr val="555555"/>
                </a:solidFill>
                <a:latin typeface="Tahoma" panose="020B0604030504040204" pitchFamily="34" charset="0"/>
              </a:rPr>
              <a:t>4. Bij normaal tot hoogbegaafde personen met ASS kunnen ‘</a:t>
            </a:r>
            <a:r>
              <a:rPr lang="nl-NL" sz="1500" b="1" dirty="0" err="1">
                <a:solidFill>
                  <a:srgbClr val="555555"/>
                </a:solidFill>
                <a:latin typeface="Tahoma" panose="020B0604030504040204" pitchFamily="34" charset="0"/>
              </a:rPr>
              <a:t>stilted</a:t>
            </a:r>
            <a:r>
              <a:rPr lang="nl-NL" sz="1500" b="1" dirty="0">
                <a:solidFill>
                  <a:srgbClr val="555555"/>
                </a:solidFill>
                <a:latin typeface="Tahoma" panose="020B0604030504040204" pitchFamily="34" charset="0"/>
              </a:rPr>
              <a:t> </a:t>
            </a:r>
            <a:r>
              <a:rPr lang="nl-NL" sz="1500" b="1" dirty="0" err="1">
                <a:solidFill>
                  <a:srgbClr val="555555"/>
                </a:solidFill>
                <a:latin typeface="Tahoma" panose="020B0604030504040204" pitchFamily="34" charset="0"/>
              </a:rPr>
              <a:t>and</a:t>
            </a:r>
            <a:r>
              <a:rPr lang="nl-NL" sz="1500" b="1" dirty="0">
                <a:solidFill>
                  <a:srgbClr val="555555"/>
                </a:solidFill>
                <a:latin typeface="Tahoma" panose="020B0604030504040204" pitchFamily="34" charset="0"/>
              </a:rPr>
              <a:t> </a:t>
            </a:r>
            <a:r>
              <a:rPr lang="nl-NL" sz="1500" b="1" dirty="0" err="1">
                <a:solidFill>
                  <a:srgbClr val="555555"/>
                </a:solidFill>
                <a:latin typeface="Tahoma" panose="020B0604030504040204" pitchFamily="34" charset="0"/>
              </a:rPr>
              <a:t>overformal</a:t>
            </a:r>
            <a:r>
              <a:rPr lang="nl-NL" sz="1500" b="1" dirty="0">
                <a:solidFill>
                  <a:srgbClr val="555555"/>
                </a:solidFill>
                <a:latin typeface="Tahoma" panose="020B0604030504040204" pitchFamily="34" charset="0"/>
              </a:rPr>
              <a:t>’</a:t>
            </a:r>
            <a:r>
              <a:rPr lang="nl-NL" sz="1500" dirty="0">
                <a:solidFill>
                  <a:srgbClr val="555555"/>
                </a:solidFill>
                <a:latin typeface="Tahoma" panose="020B0604030504040204" pitchFamily="34" charset="0"/>
              </a:rPr>
              <a:t>(stijf-formalistisch) spreken en handelen voorkomen. Ze zijn overdreven beleefd en zeer formeel in hun taalgebruik, waardoor ze soms verwaand overkomen. In werkelijkheid heeft deze persoon vaak een aantal sociale scripts ingestudeerd om zo normaal mogelijk over te komen in een reeks sociale interacties. Dit blijkt bv. wanneer zich een onverwachte situatie voordoet, waarvoor geen script bestaat.</a:t>
            </a:r>
          </a:p>
          <a:p>
            <a:endParaRPr lang="nl-NL" dirty="0"/>
          </a:p>
        </p:txBody>
      </p:sp>
    </p:spTree>
    <p:extLst>
      <p:ext uri="{BB962C8B-B14F-4D97-AF65-F5344CB8AC3E}">
        <p14:creationId xmlns:p14="http://schemas.microsoft.com/office/powerpoint/2010/main" val="342591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Beperkingen in communicatie</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a:t>Deze beperking treffen we zowel aan in de expressieve communicatie (het uiten van de eigen bedoelingen) als in de receptieve communicatie (het begrijpen van wat de ander bedoelt).</a:t>
            </a:r>
          </a:p>
          <a:p>
            <a:r>
              <a:rPr lang="nl-NL" dirty="0"/>
              <a:t>Veel personen met ASS beschikken over een uitgebreide woordenschat en spreken in prachtige volzinnen, maar hebben toch moeite om te communiceren en de ander te begrijpen. </a:t>
            </a:r>
          </a:p>
          <a:p>
            <a:r>
              <a:rPr lang="nl-NL" dirty="0"/>
              <a:t>Bovendien is onze communicatie is voor personen met ASS vaak te abstract en te symbolisch. </a:t>
            </a:r>
          </a:p>
          <a:p>
            <a:r>
              <a:rPr lang="nl-NL" dirty="0"/>
              <a:t>Door hun gebrekkige taalontwikkeling is de persoon cognitief niet in staat om </a:t>
            </a:r>
            <a:r>
              <a:rPr lang="nl-NL" b="1" dirty="0"/>
              <a:t>symbolisch taalgebruik</a:t>
            </a:r>
            <a:r>
              <a:rPr lang="nl-NL" dirty="0"/>
              <a:t> te begrijpen en hanteren (abstracte redeneringen, complexe zinnen, symbolisch taalgebruik, enz.), of zelfs niet in staat tot enige vorm van communicatie.</a:t>
            </a:r>
          </a:p>
          <a:p>
            <a:r>
              <a:rPr lang="nl-NL" dirty="0"/>
              <a:t>Opvallende </a:t>
            </a:r>
            <a:r>
              <a:rPr lang="nl-NL" b="1" dirty="0"/>
              <a:t>spraakafwijkingen qua vorm en inhoud </a:t>
            </a:r>
            <a:r>
              <a:rPr lang="nl-NL" dirty="0"/>
              <a:t>zijn bv. echolalie (mechanische herhaling van een frase), zeer luid, snel of monotoon spreken, eigenaardig gebruik van woorden of zinsdelen. Anderzijds spreekt de persoon misschien vloeiend en technisch correct, maar is hij niet in staat om een gesprek op te starten, voort te zetten of af te ronden.</a:t>
            </a:r>
          </a:p>
          <a:p>
            <a:r>
              <a:rPr lang="nl-NL" dirty="0"/>
              <a:t>Algemeen voor personen met ASS gelden </a:t>
            </a:r>
            <a:r>
              <a:rPr lang="nl-NL" b="1" dirty="0"/>
              <a:t>stoornissen in non-verbaal gedrag</a:t>
            </a:r>
            <a:r>
              <a:rPr lang="nl-NL" dirty="0"/>
              <a:t> als oogcontact, gelaatsuitdrukkingen, lichaamshouding en gebaren. Een knuffel doet verstijven, een glimlach wordt niet beantwoord, oogcontact wordt vermeden. Het ontbreken van zulke non-verbale uitwisselingen maken het contact overwegend eenzijdig en zonder wederkerigheid, wat relatievorming uiteraard sterk bemoeilijkt.</a:t>
            </a:r>
          </a:p>
          <a:p>
            <a:endParaRPr lang="nl-NL" dirty="0"/>
          </a:p>
        </p:txBody>
      </p:sp>
    </p:spTree>
    <p:extLst>
      <p:ext uri="{BB962C8B-B14F-4D97-AF65-F5344CB8AC3E}">
        <p14:creationId xmlns:p14="http://schemas.microsoft.com/office/powerpoint/2010/main" val="381730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Een voorbeeld: De docent komt de klas binnen en zegt wat een gezellig sfeertje hangt hier. Een autist kan als reactie hierop omhoog kijken en op zoek gaan naar het sfeertje.</a:t>
            </a:r>
          </a:p>
          <a:p>
            <a:endParaRPr lang="nl-NL" dirty="0"/>
          </a:p>
          <a:p>
            <a:r>
              <a:rPr lang="nl-NL" dirty="0"/>
              <a:t>Bedenk zelf een voorbeeld?</a:t>
            </a:r>
          </a:p>
          <a:p>
            <a:endParaRPr lang="nl-NL" dirty="0"/>
          </a:p>
          <a:p>
            <a:endParaRPr lang="nl-NL" dirty="0"/>
          </a:p>
        </p:txBody>
      </p:sp>
    </p:spTree>
    <p:extLst>
      <p:ext uri="{BB962C8B-B14F-4D97-AF65-F5344CB8AC3E}">
        <p14:creationId xmlns:p14="http://schemas.microsoft.com/office/powerpoint/2010/main" val="325005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Bekende Mensen Met ASS</a:t>
            </a:r>
          </a:p>
        </p:txBody>
      </p:sp>
      <p:pic>
        <p:nvPicPr>
          <p:cNvPr id="4" name="Tijdelijke aanduiding voor inhoud 3"/>
          <p:cNvPicPr>
            <a:picLocks noGrp="1" noChangeAspect="1"/>
          </p:cNvPicPr>
          <p:nvPr>
            <p:ph idx="1"/>
          </p:nvPr>
        </p:nvPicPr>
        <p:blipFill>
          <a:blip r:embed="rId2"/>
          <a:stretch>
            <a:fillRect/>
          </a:stretch>
        </p:blipFill>
        <p:spPr>
          <a:xfrm>
            <a:off x="685183" y="3225936"/>
            <a:ext cx="4836050" cy="2720278"/>
          </a:xfrm>
          <a:prstGeom prst="rect">
            <a:avLst/>
          </a:prstGeom>
        </p:spPr>
      </p:pic>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01" y="1965228"/>
            <a:ext cx="4891696" cy="2560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ekende mensen met autis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6775">
            <a:off x="685183" y="1598520"/>
            <a:ext cx="284797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a:stretch>
            <a:fillRect/>
          </a:stretch>
        </p:blipFill>
        <p:spPr>
          <a:xfrm rot="1640576">
            <a:off x="7798269" y="4048797"/>
            <a:ext cx="2195853" cy="2225394"/>
          </a:xfrm>
          <a:prstGeom prst="rect">
            <a:avLst/>
          </a:prstGeom>
        </p:spPr>
      </p:pic>
      <p:pic>
        <p:nvPicPr>
          <p:cNvPr id="1032" name="Picture 8" descr="Afbeeldingsresultaat voor bekende mensen  autis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7849" y="432502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bekende mensen  autis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91070">
            <a:off x="7790071" y="754079"/>
            <a:ext cx="3891828" cy="21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0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leerstoornissen</a:t>
            </a:r>
          </a:p>
        </p:txBody>
      </p:sp>
      <p:sp>
        <p:nvSpPr>
          <p:cNvPr id="3" name="Tijdelijke aanduiding voor inhoud 2"/>
          <p:cNvSpPr>
            <a:spLocks noGrp="1"/>
          </p:cNvSpPr>
          <p:nvPr>
            <p:ph idx="1"/>
          </p:nvPr>
        </p:nvSpPr>
        <p:spPr/>
        <p:txBody>
          <a:bodyPr>
            <a:normAutofit/>
          </a:bodyPr>
          <a:lstStyle/>
          <a:p>
            <a:pPr marL="0" indent="0">
              <a:buNone/>
            </a:pPr>
            <a:r>
              <a:rPr lang="nl-NL" dirty="0"/>
              <a:t>Een definitie van leerstoornissen:</a:t>
            </a:r>
          </a:p>
          <a:p>
            <a:r>
              <a:rPr lang="nl-NL" i="1" dirty="0"/>
              <a:t>Leerstoornissen zijn dysfuncties in de ontwikkelingsprocessen van de </a:t>
            </a:r>
            <a:r>
              <a:rPr lang="nl-NL" i="1" dirty="0" err="1"/>
              <a:t>senso</a:t>
            </a:r>
            <a:r>
              <a:rPr lang="nl-NL" i="1" dirty="0"/>
              <a:t>-motoriek, de waarneming, de taal, het denken, het geheugen, de concentratie en de informatieverwerking, leidend tot discrepanties tussen feitelijke en potentiële leerresultaten in lezen, spellen, schrijven en rekenen, bij overigens normaal intelligente kinderen, zonder duidelijke zintuigelijke, lichamelijke, emotionele, opvoedings- en onderwijsproblemen, terwijl een neuropsychologische dysfunctie als gevolg van een neurologische en/of erfelijke oorzaak is aangetoond of verondersteld mag worden.</a:t>
            </a:r>
          </a:p>
          <a:p>
            <a:pPr marL="0" indent="0">
              <a:buNone/>
            </a:pPr>
            <a:endParaRPr lang="nl-NL" dirty="0"/>
          </a:p>
        </p:txBody>
      </p:sp>
    </p:spTree>
    <p:extLst>
      <p:ext uri="{BB962C8B-B14F-4D97-AF65-F5344CB8AC3E}">
        <p14:creationId xmlns:p14="http://schemas.microsoft.com/office/powerpoint/2010/main" val="86549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prstClr val="black"/>
                </a:solidFill>
              </a:rPr>
              <a:t>leerstoornissen</a:t>
            </a:r>
            <a:endParaRPr lang="nl-NL" dirty="0"/>
          </a:p>
        </p:txBody>
      </p:sp>
      <p:sp>
        <p:nvSpPr>
          <p:cNvPr id="3" name="Tijdelijke aanduiding voor inhoud 2"/>
          <p:cNvSpPr>
            <a:spLocks noGrp="1"/>
          </p:cNvSpPr>
          <p:nvPr>
            <p:ph idx="1"/>
          </p:nvPr>
        </p:nvSpPr>
        <p:spPr/>
        <p:txBody>
          <a:bodyPr/>
          <a:lstStyle/>
          <a:p>
            <a:pPr lvl="0"/>
            <a:r>
              <a:rPr lang="nl-NL" sz="2600" dirty="0">
                <a:solidFill>
                  <a:prstClr val="black"/>
                </a:solidFill>
              </a:rPr>
              <a:t>Dyscalculie</a:t>
            </a:r>
          </a:p>
          <a:p>
            <a:pPr lvl="0"/>
            <a:r>
              <a:rPr lang="nl-NL" sz="2600" dirty="0">
                <a:solidFill>
                  <a:prstClr val="black"/>
                </a:solidFill>
              </a:rPr>
              <a:t>Dyslexie</a:t>
            </a:r>
          </a:p>
          <a:p>
            <a:pPr lvl="0"/>
            <a:r>
              <a:rPr lang="nl-NL" sz="2600" dirty="0">
                <a:solidFill>
                  <a:prstClr val="black"/>
                </a:solidFill>
              </a:rPr>
              <a:t>Dysorthografie</a:t>
            </a:r>
          </a:p>
          <a:p>
            <a:endParaRPr lang="nl-NL" dirty="0"/>
          </a:p>
        </p:txBody>
      </p:sp>
    </p:spTree>
    <p:extLst>
      <p:ext uri="{BB962C8B-B14F-4D97-AF65-F5344CB8AC3E}">
        <p14:creationId xmlns:p14="http://schemas.microsoft.com/office/powerpoint/2010/main" val="84257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prstClr val="black"/>
                </a:solidFill>
              </a:rPr>
              <a:t>Leerstoornissen oorzaak en verloop</a:t>
            </a:r>
            <a:endParaRPr lang="nl-NL" dirty="0"/>
          </a:p>
        </p:txBody>
      </p:sp>
      <p:sp>
        <p:nvSpPr>
          <p:cNvPr id="3" name="Tijdelijke aanduiding voor inhoud 2"/>
          <p:cNvSpPr>
            <a:spLocks noGrp="1"/>
          </p:cNvSpPr>
          <p:nvPr>
            <p:ph idx="1"/>
          </p:nvPr>
        </p:nvSpPr>
        <p:spPr/>
        <p:txBody>
          <a:bodyPr/>
          <a:lstStyle/>
          <a:p>
            <a:r>
              <a:rPr lang="nl-NL" dirty="0"/>
              <a:t>Het komt vaker voor als beide ouders ook een </a:t>
            </a:r>
            <a:r>
              <a:rPr lang="nl-NL" dirty="0">
                <a:solidFill>
                  <a:prstClr val="black"/>
                </a:solidFill>
              </a:rPr>
              <a:t>leerstoornis hebben.</a:t>
            </a:r>
          </a:p>
          <a:p>
            <a:endParaRPr lang="nl-NL" dirty="0">
              <a:solidFill>
                <a:prstClr val="black"/>
              </a:solidFill>
            </a:endParaRPr>
          </a:p>
          <a:p>
            <a:r>
              <a:rPr lang="nl-NL" dirty="0">
                <a:solidFill>
                  <a:prstClr val="black"/>
                </a:solidFill>
              </a:rPr>
              <a:t>Biologische factoren: erfelijkheid </a:t>
            </a:r>
          </a:p>
          <a:p>
            <a:endParaRPr lang="nl-NL" dirty="0">
              <a:solidFill>
                <a:prstClr val="black"/>
              </a:solidFill>
            </a:endParaRPr>
          </a:p>
          <a:p>
            <a:r>
              <a:rPr lang="nl-NL" dirty="0">
                <a:solidFill>
                  <a:prstClr val="black"/>
                </a:solidFill>
              </a:rPr>
              <a:t>Sociale factoren: opvoeding zijn ook van invloed op de leerstoornis.</a:t>
            </a:r>
          </a:p>
          <a:p>
            <a:endParaRPr lang="nl-NL" dirty="0">
              <a:solidFill>
                <a:prstClr val="black"/>
              </a:solidFill>
            </a:endParaRPr>
          </a:p>
          <a:p>
            <a:r>
              <a:rPr lang="nl-NL" dirty="0">
                <a:solidFill>
                  <a:prstClr val="black"/>
                </a:solidFill>
              </a:rPr>
              <a:t>Merkbaar is een leerstoornis in de kinderleeftijd. Veel kinderen hebben op latere leeftijd nog steeds hinder van de leerstoornis.</a:t>
            </a:r>
          </a:p>
          <a:p>
            <a:endParaRPr lang="nl-NL" dirty="0"/>
          </a:p>
        </p:txBody>
      </p:sp>
    </p:spTree>
    <p:extLst>
      <p:ext uri="{BB962C8B-B14F-4D97-AF65-F5344CB8AC3E}">
        <p14:creationId xmlns:p14="http://schemas.microsoft.com/office/powerpoint/2010/main" val="6003053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420</Words>
  <Application>Microsoft Office PowerPoint</Application>
  <PresentationFormat>Breedbeeld</PresentationFormat>
  <Paragraphs>72</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Tahoma</vt:lpstr>
      <vt:lpstr>Kantoorthema</vt:lpstr>
      <vt:lpstr>Maatschappelijke zorg 2</vt:lpstr>
      <vt:lpstr>Autismespectrumstoornis (ASS) </vt:lpstr>
      <vt:lpstr>We onderscheiden vier subtypes op dit vlak</vt:lpstr>
      <vt:lpstr>Beperkingen in communicatie</vt:lpstr>
      <vt:lpstr>PowerPoint-presentatie</vt:lpstr>
      <vt:lpstr>Bekende Mensen Met ASS</vt:lpstr>
      <vt:lpstr>leerstoornissen</vt:lpstr>
      <vt:lpstr>leerstoornissen</vt:lpstr>
      <vt:lpstr>Leerstoornissen oorzaak en verloop</vt:lpstr>
      <vt:lpstr>Dyscalculie</vt:lpstr>
      <vt:lpstr>Dyslexie</vt:lpstr>
      <vt:lpstr>Dysorthografie</vt:lpstr>
      <vt:lpstr>Bekende Mensen Met Leerstoornissen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Maatschappelijke zorg 2</dc:title>
  <dc:creator>Koen Steinhauer</dc:creator>
  <cp:lastModifiedBy>Koen Steinhauer</cp:lastModifiedBy>
  <cp:revision>9</cp:revision>
  <dcterms:created xsi:type="dcterms:W3CDTF">2017-03-13T08:10:25Z</dcterms:created>
  <dcterms:modified xsi:type="dcterms:W3CDTF">2017-03-22T12:21:25Z</dcterms:modified>
</cp:coreProperties>
</file>